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  <p:embeddedFont>
      <p:font typeface="Maven Pro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39" Type="http://schemas.openxmlformats.org/officeDocument/2006/relationships/font" Target="fonts/MavenPro-bold.fntdata"/><Relationship Id="rId16" Type="http://schemas.openxmlformats.org/officeDocument/2006/relationships/slide" Target="slides/slide11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3823bad0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3823bad0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37253a1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37253a1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16b6f2c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16b6f2c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16b6f2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16b6f2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6b6f2c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6b6f2c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16b6f2c4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16b6f2c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16b6f2c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16b6f2c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171410e0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171410e0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171410e0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171410e0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171410e0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171410e0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37253a1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37253a1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171410e01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171410e0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3616837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23616837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36168377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36168377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171410e0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171410e0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171410e01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171410e01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171410e01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2171410e01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36f4bd6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36f4bd6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171410e0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2171410e0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3191f339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23191f339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3823bad0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3823bad0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3823bad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3823bad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3823bad0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3823bad0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3823bad0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3823bad0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3823bad0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3823bad0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3823bad0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3823bad0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3823bad0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3823bad0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7.jp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6875" y="2518350"/>
            <a:ext cx="1643800" cy="21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701809"/>
            <a:ext cx="9144002" cy="181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2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75" name="Google Shape;375;p22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76" name="Google Shape;376;p22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425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34% dos clientes interessados foram abordados pelo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canal de vendas 26.</a:t>
            </a:r>
            <a:endParaRPr sz="3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7" name="Google Shape;37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3694" y="2469688"/>
            <a:ext cx="3145306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1200" y="2469700"/>
            <a:ext cx="2889494" cy="24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3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87" name="Google Shape;387;p23"/>
          <p:cNvSpPr txBox="1"/>
          <p:nvPr>
            <p:ph type="ctrTitle"/>
          </p:nvPr>
        </p:nvSpPr>
        <p:spPr>
          <a:xfrm>
            <a:off x="388950" y="218200"/>
            <a:ext cx="73833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do problema de negócio e Objetivos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88" name="Google Shape;388;p23"/>
          <p:cNvSpPr txBox="1"/>
          <p:nvPr>
            <p:ph idx="4294967295" type="body"/>
          </p:nvPr>
        </p:nvSpPr>
        <p:spPr>
          <a:xfrm>
            <a:off x="312750" y="1141325"/>
            <a:ext cx="8396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Avaliar o impacto do Canal de Vendas sobre o interesse de clientes e inferir o Canal de Venda que maximiza a probabilidade de clientes adquirirem o seguro de veículos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Avaliar os interessados no seguro de veículos após a oferta de 10% de desconto no seguro de saúde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Desenvolvimento de API para consumo rápido do modelo criado.</a:t>
            </a:r>
            <a:endParaRPr b="1"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9" name="Google Shape;3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4"/>
          <p:cNvPicPr preferRelativeResize="0"/>
          <p:nvPr/>
        </p:nvPicPr>
        <p:blipFill rotWithShape="1">
          <a:blip r:embed="rId5">
            <a:alphaModFix/>
          </a:blip>
          <a:srcRect b="23922" l="12042" r="39399" t="18082"/>
          <a:stretch/>
        </p:blipFill>
        <p:spPr>
          <a:xfrm>
            <a:off x="1683826" y="1057175"/>
            <a:ext cx="5920975" cy="39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4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Prototipação com AutoML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398" name="Google Shape;39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551" y="110458"/>
            <a:ext cx="999300" cy="100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5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Jupyter: T</a:t>
            </a:r>
            <a:r>
              <a:rPr lang="pt-BR" sz="3550"/>
              <a:t>estes com modelos: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06" name="Google Shape;406;p25"/>
          <p:cNvPicPr preferRelativeResize="0"/>
          <p:nvPr/>
        </p:nvPicPr>
        <p:blipFill rotWithShape="1">
          <a:blip r:embed="rId5">
            <a:alphaModFix/>
          </a:blip>
          <a:srcRect b="19311" l="28478" r="33827" t="20170"/>
          <a:stretch/>
        </p:blipFill>
        <p:spPr>
          <a:xfrm>
            <a:off x="4215602" y="1246525"/>
            <a:ext cx="4212901" cy="38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5"/>
          <p:cNvSpPr txBox="1"/>
          <p:nvPr>
            <p:ph idx="4294967295" type="body"/>
          </p:nvPr>
        </p:nvSpPr>
        <p:spPr>
          <a:xfrm>
            <a:off x="202900" y="1170325"/>
            <a:ext cx="34995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KNN, Regressão Linear, SVM, Naive Bayes, Decision Tree, Random Forest, XGBoost, MLP</a:t>
            </a:r>
            <a:endParaRPr/>
          </a:p>
        </p:txBody>
      </p:sp>
      <p:sp>
        <p:nvSpPr>
          <p:cNvPr id="408" name="Google Shape;408;p25"/>
          <p:cNvSpPr txBox="1"/>
          <p:nvPr>
            <p:ph idx="4294967295" type="body"/>
          </p:nvPr>
        </p:nvSpPr>
        <p:spPr>
          <a:xfrm>
            <a:off x="202900" y="3188850"/>
            <a:ext cx="3685800" cy="31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Performances semelhantes: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-"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Acurácia dados de teste: 90%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5"/>
          </a:p>
        </p:txBody>
      </p:sp>
      <p:pic>
        <p:nvPicPr>
          <p:cNvPr id="409" name="Google Shape;40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551" y="110458"/>
            <a:ext cx="999300" cy="100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6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iniciais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17" name="Google Shape;417;p26"/>
          <p:cNvSpPr txBox="1"/>
          <p:nvPr>
            <p:ph idx="4294967295" type="body"/>
          </p:nvPr>
        </p:nvSpPr>
        <p:spPr>
          <a:xfrm>
            <a:off x="336150" y="1214750"/>
            <a:ext cx="8471700" cy="3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Testes com Jupyter e AutoML proporcionaram performances semelhantes entre os algorítimos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Escolha do algorítmo: </a:t>
            </a: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Random Forest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- Interpretabilidade 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- Não é caixa preta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5"/>
          </a:p>
        </p:txBody>
      </p:sp>
      <p:pic>
        <p:nvPicPr>
          <p:cNvPr id="418" name="Google Shape;4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025" y="2491800"/>
            <a:ext cx="3588075" cy="16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551" y="110458"/>
            <a:ext cx="999300" cy="100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7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27" name="Google Shape;427;p27"/>
          <p:cNvPicPr preferRelativeResize="0"/>
          <p:nvPr/>
        </p:nvPicPr>
        <p:blipFill rotWithShape="1">
          <a:blip r:embed="rId5">
            <a:alphaModFix/>
          </a:blip>
          <a:srcRect b="39123" l="10288" r="60449" t="11671"/>
          <a:stretch/>
        </p:blipFill>
        <p:spPr>
          <a:xfrm>
            <a:off x="2878975" y="2012900"/>
            <a:ext cx="2792200" cy="26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7"/>
          <p:cNvSpPr txBox="1"/>
          <p:nvPr>
            <p:ph idx="4294967295" type="body"/>
          </p:nvPr>
        </p:nvSpPr>
        <p:spPr>
          <a:xfrm>
            <a:off x="336150" y="1214750"/>
            <a:ext cx="52671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Base de dados desbalanceados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9" name="Google Shape;429;p27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desbalanceadas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30" name="Google Shape;43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551" y="110458"/>
            <a:ext cx="999300" cy="100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8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38" name="Google Shape;4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663" y="1294938"/>
            <a:ext cx="313372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8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desbalanceadas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40" name="Google Shape;440;p28"/>
          <p:cNvSpPr txBox="1"/>
          <p:nvPr>
            <p:ph idx="4294967295" type="body"/>
          </p:nvPr>
        </p:nvSpPr>
        <p:spPr>
          <a:xfrm>
            <a:off x="336150" y="1214750"/>
            <a:ext cx="52671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UnderSampling: 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Balanceamento dados de treino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OneHot Encoding: 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Quebra de features categóricas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Class Weights: 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Penalizações diferentes em erros na classe majoritária e minoritária.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1" name="Google Shape;441;p28"/>
          <p:cNvSpPr txBox="1"/>
          <p:nvPr/>
        </p:nvSpPr>
        <p:spPr>
          <a:xfrm>
            <a:off x="5807850" y="3431750"/>
            <a:ext cx="3000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Performances: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Class Weights &gt; UnderSampling &gt; UnderSampling + OHE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42" name="Google Shape;44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551" y="110458"/>
            <a:ext cx="999300" cy="100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48" name="Google Shape;448;p29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49" name="Google Shape;4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9"/>
          <p:cNvSpPr txBox="1"/>
          <p:nvPr>
            <p:ph idx="4294967295" type="body"/>
          </p:nvPr>
        </p:nvSpPr>
        <p:spPr>
          <a:xfrm>
            <a:off x="336150" y="973925"/>
            <a:ext cx="8518500" cy="4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Função de custo: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total = Cab + Cop</a:t>
            </a:r>
            <a:endParaRPr b="1" sz="3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AutoNum type="arabicParenR"/>
            </a:pPr>
            <a:r>
              <a:rPr b="1"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de abordagem (Cab): 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Erro de classificação da classe 0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AutoNum type="arabicParenR"/>
            </a:pPr>
            <a:r>
              <a:rPr b="1"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de oportunidade (Cop): 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Erro de classificação da classe 1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2286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Cab = (1-Rec0)* (1-%int) * Pop0 * Mcab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2286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Cop = (1-Rec1) * %int * Pop0 * Mcop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2" name="Google Shape;452;p29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453" name="Google Shape;4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0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61" name="Google Shape;461;p30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62" name="Google Shape;462;p30"/>
          <p:cNvSpPr txBox="1"/>
          <p:nvPr>
            <p:ph idx="4294967295" type="body"/>
          </p:nvPr>
        </p:nvSpPr>
        <p:spPr>
          <a:xfrm>
            <a:off x="312750" y="912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Premissas: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Um mês tem em média 160 horas trabalhadas,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Cada telefonema para oferta do seguro tem uma duração de 20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Um telefonema com duração de 20 minutos custa 2,00 reais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média do salário de um vendedor seja 2.500,00 reais mensais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hora de um vendedor custa 15,62 reais.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 custo médio para deslocamento do vendedor ao cliente é de 12 reais.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Um vendedor demora cerca de 2 horas de deslocamento ida e volta até o cliente.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Cab Mínimo </a:t>
            </a:r>
            <a:r>
              <a:rPr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7,21 = Custo telefonema + Horas trabalhadas 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Cab Máx </a:t>
            </a:r>
            <a:r>
              <a:rPr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45,24 =</a:t>
            </a: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telefonema + Horas trabalhadas + Deslocamento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2286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Cab Médio = 26,23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63" name="Google Shape;4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1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71" name="Google Shape;471;p31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72" name="Google Shape;472;p31"/>
          <p:cNvSpPr txBox="1"/>
          <p:nvPr>
            <p:ph idx="4294967295" type="body"/>
          </p:nvPr>
        </p:nvSpPr>
        <p:spPr>
          <a:xfrm>
            <a:off x="312750" y="912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Premissas</a:t>
            </a:r>
            <a:r>
              <a:rPr b="1"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parcela de um seguro de saúde seja de 70 reais ou 840,00 anuais.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pt-B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 valor do seguro de veículo seja igual ao seguro de saúde.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Cop = Valor seguro do veículo - (Valor seguro de 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saúde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* desconto) - Custo abordagem do cliente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2286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Cop = 729,77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73" name="Google Shape;4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>
            <p:ph idx="4294967295" type="ctrTitle"/>
          </p:nvPr>
        </p:nvSpPr>
        <p:spPr>
          <a:xfrm>
            <a:off x="2229450" y="173575"/>
            <a:ext cx="84717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APRESENTAÇÃO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2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79" name="Google Shape;479;p32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80" name="Google Shape;480;p32"/>
          <p:cNvSpPr txBox="1"/>
          <p:nvPr>
            <p:ph idx="4294967295" type="body"/>
          </p:nvPr>
        </p:nvSpPr>
        <p:spPr>
          <a:xfrm>
            <a:off x="312750" y="912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-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Errar a classificação de pessoas interessadas no seguro custa 28x mais do que errar a classificação de pessoas desinteressadas;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-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Em contrapartida, há maior proporção de pessoas desinteressadas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81" name="Google Shape;4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25" y="1988325"/>
            <a:ext cx="4064150" cy="28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2"/>
          <p:cNvSpPr txBox="1"/>
          <p:nvPr>
            <p:ph idx="4294967295" type="body"/>
          </p:nvPr>
        </p:nvSpPr>
        <p:spPr>
          <a:xfrm>
            <a:off x="-129875" y="4697825"/>
            <a:ext cx="8518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Undersampling: Custos vs Proporção de balanceamento dos dados	Class Weights: Custos vs Pesos penalização</a:t>
            </a:r>
            <a:endParaRPr b="1"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83" name="Google Shape;4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2"/>
          <p:cNvSpPr txBox="1"/>
          <p:nvPr>
            <p:ph idx="4294967295" type="body"/>
          </p:nvPr>
        </p:nvSpPr>
        <p:spPr>
          <a:xfrm>
            <a:off x="312750" y="11413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Errar a classificação de pessoas interessadas no seguro custa 28x mais do que errar a classificação de pessoas desinteressadas;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Em contrapartida, há maior proporção de pessoas desinteressadas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86" name="Google Shape;48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138" y="2222025"/>
            <a:ext cx="360997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2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para seleção do modelo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488" name="Google Shape;488;p32"/>
          <p:cNvSpPr txBox="1"/>
          <p:nvPr>
            <p:ph idx="4294967295" type="body"/>
          </p:nvPr>
        </p:nvSpPr>
        <p:spPr>
          <a:xfrm>
            <a:off x="-129875" y="4774025"/>
            <a:ext cx="8518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Undersampling: Custos vs Proporção de balanceamento dos dados	Class Weights: Custos vs Pesos penalização</a:t>
            </a:r>
            <a:endParaRPr b="1"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89" name="Google Shape;4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25" y="2064525"/>
            <a:ext cx="4064150" cy="28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3"/>
          <p:cNvSpPr txBox="1"/>
          <p:nvPr/>
        </p:nvSpPr>
        <p:spPr>
          <a:xfrm>
            <a:off x="94675" y="299775"/>
            <a:ext cx="877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98" name="Google Shape;4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050" y="883363"/>
            <a:ext cx="2614105" cy="3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3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do projeto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00" name="Google Shape;500;p33"/>
          <p:cNvSpPr txBox="1"/>
          <p:nvPr>
            <p:ph idx="4294967295" type="body"/>
          </p:nvPr>
        </p:nvSpPr>
        <p:spPr>
          <a:xfrm>
            <a:off x="312750" y="912725"/>
            <a:ext cx="5364000" cy="3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ven Pro"/>
              <a:buChar char="●"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Databricks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ven Pro"/>
              <a:buChar char="●"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Jupyter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ven Pro"/>
              <a:buChar char="●"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Power BI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ven Pro"/>
              <a:buChar char="●"/>
            </a:pPr>
            <a:r>
              <a:rPr b="1" lang="pt-BR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Streamlit</a:t>
            </a:r>
            <a:endParaRPr b="1"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01" name="Google Shape;50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2437" y="145112"/>
            <a:ext cx="950225" cy="95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4"/>
          <p:cNvSpPr txBox="1"/>
          <p:nvPr/>
        </p:nvSpPr>
        <p:spPr>
          <a:xfrm>
            <a:off x="94675" y="299775"/>
            <a:ext cx="8772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9" name="Google Shape;509;p34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Pré-processamento de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10" name="Google Shape;510;p34"/>
          <p:cNvSpPr txBox="1"/>
          <p:nvPr>
            <p:ph idx="4294967295" type="body"/>
          </p:nvPr>
        </p:nvSpPr>
        <p:spPr>
          <a:xfrm>
            <a:off x="312750" y="912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</a:pPr>
            <a:r>
              <a:rPr lang="pt-BR"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Dados duplicados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</a:pPr>
            <a:r>
              <a:rPr lang="pt-BR"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Consulta da tabela para valores null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</a:pPr>
            <a:r>
              <a:rPr lang="pt-BR"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Discretização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</a:pPr>
            <a:r>
              <a:rPr lang="pt-BR"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Formato Parquete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11" name="Google Shape;5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3300" y="1992197"/>
            <a:ext cx="4513650" cy="275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4412" y="1812637"/>
            <a:ext cx="4513626" cy="30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2437" y="145112"/>
            <a:ext cx="950225" cy="95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600" y="2718425"/>
            <a:ext cx="2755824" cy="14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5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20" name="Google Shape;520;p35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21" name="Google Shape;521;p35"/>
          <p:cNvSpPr txBox="1"/>
          <p:nvPr>
            <p:ph idx="4294967295" type="body"/>
          </p:nvPr>
        </p:nvSpPr>
        <p:spPr>
          <a:xfrm>
            <a:off x="374825" y="1001425"/>
            <a:ext cx="41973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Sem a implementação do modelo de ML 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Há apenas a parcela do custo de abordagem. O custo de oportunidade é todo convertido para receita (46710 pessoas).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Sendo M =  Média Custo Abordagem: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total = 334.339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Receita = 46710 * 28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Balanço = 973.541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2" name="Google Shape;522;p35"/>
          <p:cNvSpPr txBox="1"/>
          <p:nvPr>
            <p:ph idx="4294967295" type="body"/>
          </p:nvPr>
        </p:nvSpPr>
        <p:spPr>
          <a:xfrm>
            <a:off x="4572000" y="1001425"/>
            <a:ext cx="4236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 a implementação do modelo de ML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 modelo acerta apenas 45501 de pessoas interessadas e erra 108035 pessoas desinteressadas.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Sendo M =  Média Custo Abordagem: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total = 108035 * M 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Receita = 45501 * 28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Balanço = 1.165.993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23" name="Google Shape;5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35"/>
          <p:cNvCxnSpPr/>
          <p:nvPr/>
        </p:nvCxnSpPr>
        <p:spPr>
          <a:xfrm>
            <a:off x="4480025" y="899375"/>
            <a:ext cx="9000" cy="4097100"/>
          </a:xfrm>
          <a:prstGeom prst="straightConnector1">
            <a:avLst/>
          </a:prstGeom>
          <a:noFill/>
          <a:ln cap="flat" cmpd="sng" w="9525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35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27" name="Google Shape;527;p35"/>
          <p:cNvSpPr txBox="1"/>
          <p:nvPr>
            <p:ph idx="4294967295" type="body"/>
          </p:nvPr>
        </p:nvSpPr>
        <p:spPr>
          <a:xfrm>
            <a:off x="374825" y="1230025"/>
            <a:ext cx="41973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Sem a implementação do modelo de ML 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Há apenas a parcela do custo de abordagem. O custo de oportunidade é todo convertido para receita (46.710 pessoas).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Sendo M =  Média Custo Abordagem: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total = 334.339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Receita = 46710 * 28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Balanço = 973.541 * M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8" name="Google Shape;528;p35"/>
          <p:cNvSpPr txBox="1"/>
          <p:nvPr>
            <p:ph idx="4294967295" type="body"/>
          </p:nvPr>
        </p:nvSpPr>
        <p:spPr>
          <a:xfrm>
            <a:off x="4572000" y="1230025"/>
            <a:ext cx="4236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 a implementação do modelo de ML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 modelo acerta apenas 45.501 de pessoas interessadas e erra 108.035 pessoas desinteressadas.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Sendo M =  Média Custo Abordagem: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Custo total = 108035 * M 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Receita = 45501 * 28 * M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Balanço = 1.165.993 * M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29" name="Google Shape;529;p35"/>
          <p:cNvCxnSpPr/>
          <p:nvPr/>
        </p:nvCxnSpPr>
        <p:spPr>
          <a:xfrm>
            <a:off x="4480025" y="899375"/>
            <a:ext cx="9000" cy="409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0" name="Google Shape;5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6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38" name="Google Shape;538;p36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39" name="Google Shape;539;p36"/>
          <p:cNvSpPr txBox="1"/>
          <p:nvPr>
            <p:ph idx="4294967295" type="body"/>
          </p:nvPr>
        </p:nvSpPr>
        <p:spPr>
          <a:xfrm>
            <a:off x="312750" y="912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implementação do modelo: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-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Diminui os custos em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+ 32,31%</a:t>
            </a:r>
            <a:endParaRPr b="1"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-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Diminui as receitas em </a:t>
            </a:r>
            <a:r>
              <a:rPr b="1" lang="pt-BR" sz="20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- 2,58%</a:t>
            </a:r>
            <a:endParaRPr b="1" sz="20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-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Aumenta o balanço em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+ 19,77%</a:t>
            </a:r>
            <a:endParaRPr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Considerando a variação estimada do custo de abordagem (7,21 reais á 46,24), o aumento no balanço corresponde á valores entre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 R$ 1,39 mi</a:t>
            </a:r>
            <a:r>
              <a:rPr lang="pt-BR" sz="2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	à 	</a:t>
            </a:r>
            <a:r>
              <a:rPr lang="pt-BR" sz="27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 </a:t>
            </a:r>
            <a:r>
              <a:rPr b="1" lang="pt-BR" sz="27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R$ 8,71 mi.</a:t>
            </a:r>
            <a:endParaRPr b="1" sz="27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40" name="Google Shape;54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7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48" name="Google Shape;548;p37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49" name="Google Shape;549;p37"/>
          <p:cNvSpPr txBox="1"/>
          <p:nvPr>
            <p:ph idx="4294967295" type="body"/>
          </p:nvPr>
        </p:nvSpPr>
        <p:spPr>
          <a:xfrm>
            <a:off x="312750" y="1293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Aumento no balanço da empresa entre 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+R$ 1.39 mi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á </a:t>
            </a:r>
            <a:r>
              <a:rPr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R$ 8.71 mi</a:t>
            </a:r>
            <a:endParaRPr b="1"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Entre os clientes sem interesse há uma taxa de conversão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+10,75%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(35.942 pessoas) após a oferta de desconto de 10% sobre o seguro de saúde. É possível, dessa forma, aumentar a quantidade de pessoas interessadas em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+76,9%..</a:t>
            </a:r>
            <a:endParaRPr b="1"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 Modelo acerta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97,54%</a:t>
            </a: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dos clientes interessados;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probabilidade do cliente ter interesse dado que o modelo a classificou como interessada é de </a:t>
            </a:r>
            <a:r>
              <a:rPr b="1" lang="pt-BR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29,41%</a:t>
            </a:r>
            <a:endParaRPr b="1"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50" name="Google Shape;55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8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58" name="Google Shape;558;p38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59" name="Google Shape;559;p38"/>
          <p:cNvSpPr txBox="1"/>
          <p:nvPr>
            <p:ph idx="4294967295" type="body"/>
          </p:nvPr>
        </p:nvSpPr>
        <p:spPr>
          <a:xfrm>
            <a:off x="312750" y="1293725"/>
            <a:ext cx="8518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●"/>
            </a:pPr>
            <a:r>
              <a:rPr lang="pt-BR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 canal de venda que maximiza a probabilidade do cliente aceitar o seguro é sugerido na API.</a:t>
            </a:r>
            <a:endParaRPr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Link para API: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https://share.streamlit.io/awildt01/danzerzone/API/api.py</a:t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60" name="Google Shape;5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9"/>
          <p:cNvSpPr txBox="1"/>
          <p:nvPr>
            <p:ph type="ctrTitle"/>
          </p:nvPr>
        </p:nvSpPr>
        <p:spPr>
          <a:xfrm>
            <a:off x="237600" y="299775"/>
            <a:ext cx="84717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568" name="Google Shape;568;p39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Perguntas?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pic>
        <p:nvPicPr>
          <p:cNvPr id="569" name="Google Shape;5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525" y="815250"/>
            <a:ext cx="7303848" cy="410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295" name="Google Shape;295;p15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296" name="Google Shape;296;p15"/>
          <p:cNvSpPr txBox="1"/>
          <p:nvPr>
            <p:ph idx="4294967295" type="body"/>
          </p:nvPr>
        </p:nvSpPr>
        <p:spPr>
          <a:xfrm>
            <a:off x="312750" y="1141325"/>
            <a:ext cx="44931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</a:t>
            </a:r>
            <a:r>
              <a:rPr b="1" lang="pt-BR" sz="14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faixa etária de 40 á 50 anos</a:t>
            </a: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concentra o maior número de interessados;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</a:t>
            </a:r>
            <a:r>
              <a:rPr b="1" lang="pt-BR" sz="14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região 28</a:t>
            </a: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concentra o maior número de interessados.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Quase a totalidade de clientes interessados </a:t>
            </a:r>
            <a:r>
              <a:rPr b="1" lang="pt-BR" sz="14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não são assegurados</a:t>
            </a: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e já tiveram o </a:t>
            </a:r>
            <a:r>
              <a:rPr b="1" lang="pt-BR" sz="14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carro danificado anteriormente</a:t>
            </a: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;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34% dos clientes interessados foram abordados pelo </a:t>
            </a:r>
            <a:r>
              <a:rPr b="1" lang="pt-BR" sz="14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canal de vendas 26.</a:t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7" name="Google Shape;2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5"/>
          <p:cNvSpPr txBox="1"/>
          <p:nvPr>
            <p:ph idx="4294967295" type="body"/>
          </p:nvPr>
        </p:nvSpPr>
        <p:spPr>
          <a:xfrm>
            <a:off x="4724400" y="1141325"/>
            <a:ext cx="44196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Para  investigar: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Apenas 12,26% dos clientes </a:t>
            </a:r>
            <a:r>
              <a:rPr lang="pt-BR" sz="1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demonstraram interesse no seguro;</a:t>
            </a:r>
            <a:endParaRPr sz="1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 região  38 concentra a maior proporção de clientes interessados;</a:t>
            </a:r>
            <a:endParaRPr b="1" sz="1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Quanto maior o tempo de uso do veículo maior a proporção de clientes interessados no seguro;</a:t>
            </a:r>
            <a:endParaRPr sz="1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pt-BR" sz="1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 canal de vendas 155 concentra o maior número de respostas mas apenas 2.86% são de clientes interessados. Já os canais 155 e 163 são pouco usados e concentram a maior proporção de clientes interessados (3</a:t>
            </a:r>
            <a:r>
              <a:rPr lang="pt-BR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2,69% e 30,42% respectivamente);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6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06" name="Google Shape;306;p16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07" name="Google Shape;307;p16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●"/>
            </a:pPr>
            <a:r>
              <a:rPr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Apenas 12,26% dos clientes demonstraram interesse no seguro;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8" name="Google Shape;3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2513" y="2237075"/>
            <a:ext cx="364807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17" name="Google Shape;317;p17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18" name="Google Shape;318;p17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aven Pro"/>
              <a:buChar char="●"/>
            </a:pPr>
            <a:r>
              <a:rPr b="1" lang="pt-BR" sz="19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54,08%</a:t>
            </a:r>
            <a:r>
              <a:rPr b="1"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dos clientes são do gênero masculino;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Entre os </a:t>
            </a:r>
            <a:r>
              <a:rPr b="1" lang="pt-BR" sz="19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homens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há maior proporção de </a:t>
            </a:r>
            <a:r>
              <a:rPr b="1" lang="pt-BR" sz="19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clientes interessados</a:t>
            </a:r>
            <a:endParaRPr b="1" sz="19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9" name="Google Shape;3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847" y="2845225"/>
            <a:ext cx="3271625" cy="19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1468" y="2519146"/>
            <a:ext cx="3411032" cy="2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8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29" name="Google Shape;329;p18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30" name="Google Shape;330;p18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faixa etária de 40 á 50 anos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concentra o maior número de interessados;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1" name="Google Shape;3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5888" y="2312675"/>
            <a:ext cx="60674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9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40" name="Google Shape;340;p19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41" name="Google Shape;341;p19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aven Pro"/>
              <a:buChar char="●"/>
            </a:pP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</a:t>
            </a:r>
            <a:r>
              <a:rPr b="1" lang="pt-BR" sz="19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região 28</a:t>
            </a:r>
            <a:r>
              <a:rPr lang="pt-BR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concentra o maior número de interessados.</a:t>
            </a:r>
            <a:endParaRPr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2" name="Google Shape;3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225" y="2480025"/>
            <a:ext cx="35433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8060" y="2480025"/>
            <a:ext cx="392644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0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52" name="Google Shape;352;p20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53" name="Google Shape;353;p20"/>
          <p:cNvSpPr txBox="1"/>
          <p:nvPr>
            <p:ph idx="4294967295" type="body"/>
          </p:nvPr>
        </p:nvSpPr>
        <p:spPr>
          <a:xfrm>
            <a:off x="312750" y="1141325"/>
            <a:ext cx="83220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4000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Quase a totalidade de clientes interessados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não são assegurados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e já tiveram o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carro danificado anteriormente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;</a:t>
            </a:r>
            <a:endParaRPr sz="2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4" name="Google Shape;35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350" y="2518200"/>
            <a:ext cx="3999410" cy="239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5940" y="2511950"/>
            <a:ext cx="3999411" cy="235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0200" y="18599"/>
            <a:ext cx="10787026" cy="5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750" y="-56650"/>
            <a:ext cx="9404976" cy="5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1"/>
          <p:cNvSpPr txBox="1"/>
          <p:nvPr>
            <p:ph type="ctrTitle"/>
          </p:nvPr>
        </p:nvSpPr>
        <p:spPr>
          <a:xfrm>
            <a:off x="237600" y="299775"/>
            <a:ext cx="847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66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64" name="Google Shape;364;p21"/>
          <p:cNvSpPr txBox="1"/>
          <p:nvPr>
            <p:ph type="ctrTitle"/>
          </p:nvPr>
        </p:nvSpPr>
        <p:spPr>
          <a:xfrm>
            <a:off x="336150" y="110450"/>
            <a:ext cx="84717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dos dados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365" name="Google Shape;365;p21"/>
          <p:cNvSpPr txBox="1"/>
          <p:nvPr>
            <p:ph idx="4294967295" type="body"/>
          </p:nvPr>
        </p:nvSpPr>
        <p:spPr>
          <a:xfrm>
            <a:off x="312750" y="1141325"/>
            <a:ext cx="3914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Perfil de clientes interessados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Quanto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maior o tempo de uso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do veículo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 maior a proporção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clientes </a:t>
            </a:r>
            <a:r>
              <a:rPr b="1" lang="pt-BR" sz="1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interessados</a:t>
            </a:r>
            <a:r>
              <a:rPr lang="pt-B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no seguro;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66" name="Google Shape;3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00" y="123425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388" y="1259288"/>
            <a:ext cx="412432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